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vo 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Fredoka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Light" panose="020B0604020202020204" charset="0"/>
      <p:regular r:id="rId17"/>
    </p:embeddedFont>
    <p:embeddedFont>
      <p:font typeface="Raleway" pitchFamily="2" charset="0"/>
      <p:regular r:id="rId18"/>
    </p:embeddedFont>
    <p:embeddedFont>
      <p:font typeface="Raleway Bold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32975" y="2913279"/>
            <a:ext cx="10829955" cy="4460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3"/>
              </a:lnSpc>
            </a:pPr>
            <a:r>
              <a:rPr lang="en-US" sz="733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Bitcoin Price Prediction Using Machine Learning in Python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6436186"/>
            <a:ext cx="3801804" cy="3850814"/>
          </a:xfrm>
          <a:custGeom>
            <a:avLst/>
            <a:gdLst/>
            <a:ahLst/>
            <a:cxnLst/>
            <a:rect l="l" t="t" r="r" b="b"/>
            <a:pathLst>
              <a:path w="3801804" h="3850814">
                <a:moveTo>
                  <a:pt x="0" y="0"/>
                </a:moveTo>
                <a:lnTo>
                  <a:pt x="3801804" y="0"/>
                </a:lnTo>
                <a:lnTo>
                  <a:pt x="3801804" y="3850814"/>
                </a:lnTo>
                <a:lnTo>
                  <a:pt x="0" y="385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0936" y="7697631"/>
            <a:ext cx="13802733" cy="6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  <a:spcBef>
                <a:spcPct val="0"/>
              </a:spcBef>
            </a:pPr>
            <a:r>
              <a:rPr lang="en-US" sz="387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Utilizing AI to Forecast Cryptocurrency Markets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13984" y="4319328"/>
            <a:ext cx="5045316" cy="3926173"/>
          </a:xfrm>
          <a:custGeom>
            <a:avLst/>
            <a:gdLst/>
            <a:ahLst/>
            <a:cxnLst/>
            <a:rect l="l" t="t" r="r" b="b"/>
            <a:pathLst>
              <a:path w="5045316" h="3926173">
                <a:moveTo>
                  <a:pt x="0" y="0"/>
                </a:moveTo>
                <a:lnTo>
                  <a:pt x="5045316" y="0"/>
                </a:lnTo>
                <a:lnTo>
                  <a:pt x="5045316" y="3926173"/>
                </a:lnTo>
                <a:lnTo>
                  <a:pt x="0" y="3926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7862" y="3563328"/>
            <a:ext cx="3193871" cy="5373114"/>
          </a:xfrm>
          <a:custGeom>
            <a:avLst/>
            <a:gdLst/>
            <a:ahLst/>
            <a:cxnLst/>
            <a:rect l="l" t="t" r="r" b="b"/>
            <a:pathLst>
              <a:path w="3193871" h="5373114">
                <a:moveTo>
                  <a:pt x="0" y="0"/>
                </a:moveTo>
                <a:lnTo>
                  <a:pt x="3193872" y="0"/>
                </a:lnTo>
                <a:lnTo>
                  <a:pt x="3193872" y="5373114"/>
                </a:lnTo>
                <a:lnTo>
                  <a:pt x="0" y="5373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11" r="-541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89014" y="3721006"/>
            <a:ext cx="14829908" cy="105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05"/>
              </a:lnSpc>
            </a:pPr>
            <a:r>
              <a:rPr lang="en-US" sz="6921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COIN GECKO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3220" y="494955"/>
            <a:ext cx="13898278" cy="2563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52"/>
              </a:lnSpc>
              <a:spcBef>
                <a:spcPct val="0"/>
              </a:spcBef>
            </a:pPr>
            <a:r>
              <a:rPr lang="en-US" sz="1496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10885" y="5143500"/>
            <a:ext cx="4586166" cy="110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11"/>
              </a:lnSpc>
              <a:spcBef>
                <a:spcPct val="0"/>
              </a:spcBef>
            </a:pPr>
            <a:r>
              <a:rPr lang="en-US" sz="72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CHATGPT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74432" y="6754710"/>
            <a:ext cx="3659073" cy="98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3"/>
              </a:lnSpc>
              <a:spcBef>
                <a:spcPct val="0"/>
              </a:spcBef>
            </a:pPr>
            <a:r>
              <a:rPr lang="en-US" sz="646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KAGGLE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8134" y="8093101"/>
            <a:ext cx="5438193" cy="1295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 HUB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14758955" cy="8229600"/>
            <a:chOff x="0" y="0"/>
            <a:chExt cx="4796665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96665" cy="2674622"/>
            </a:xfrm>
            <a:custGeom>
              <a:avLst/>
              <a:gdLst/>
              <a:ahLst/>
              <a:cxnLst/>
              <a:rect l="l" t="t" r="r" b="b"/>
              <a:pathLst>
                <a:path w="4796665" h="2674622">
                  <a:moveTo>
                    <a:pt x="26228" y="0"/>
                  </a:moveTo>
                  <a:lnTo>
                    <a:pt x="4770437" y="0"/>
                  </a:lnTo>
                  <a:cubicBezTo>
                    <a:pt x="4784922" y="0"/>
                    <a:pt x="4796665" y="11743"/>
                    <a:pt x="4796665" y="26228"/>
                  </a:cubicBezTo>
                  <a:lnTo>
                    <a:pt x="4796665" y="2648395"/>
                  </a:lnTo>
                  <a:cubicBezTo>
                    <a:pt x="4796665" y="2655351"/>
                    <a:pt x="4793901" y="2662022"/>
                    <a:pt x="4788982" y="2666941"/>
                  </a:cubicBezTo>
                  <a:cubicBezTo>
                    <a:pt x="4784064" y="2671859"/>
                    <a:pt x="4777393" y="2674622"/>
                    <a:pt x="4770437" y="2674622"/>
                  </a:cubicBezTo>
                  <a:lnTo>
                    <a:pt x="26228" y="2674622"/>
                  </a:lnTo>
                  <a:cubicBezTo>
                    <a:pt x="11743" y="2674622"/>
                    <a:pt x="0" y="2662880"/>
                    <a:pt x="0" y="2648395"/>
                  </a:cubicBezTo>
                  <a:lnTo>
                    <a:pt x="0" y="26228"/>
                  </a:lnTo>
                  <a:cubicBezTo>
                    <a:pt x="0" y="11743"/>
                    <a:pt x="11743" y="0"/>
                    <a:pt x="2622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96665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665781" y="4377822"/>
            <a:ext cx="6564314" cy="6639003"/>
          </a:xfrm>
          <a:custGeom>
            <a:avLst/>
            <a:gdLst/>
            <a:ahLst/>
            <a:cxnLst/>
            <a:rect l="l" t="t" r="r" b="b"/>
            <a:pathLst>
              <a:path w="6564314" h="6639003">
                <a:moveTo>
                  <a:pt x="0" y="0"/>
                </a:moveTo>
                <a:lnTo>
                  <a:pt x="6564314" y="0"/>
                </a:lnTo>
                <a:lnTo>
                  <a:pt x="6564314" y="6639002"/>
                </a:lnTo>
                <a:lnTo>
                  <a:pt x="0" y="6639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008423" y="2089411"/>
            <a:ext cx="6804891" cy="6804891"/>
          </a:xfrm>
          <a:custGeom>
            <a:avLst/>
            <a:gdLst/>
            <a:ahLst/>
            <a:cxnLst/>
            <a:rect l="l" t="t" r="r" b="b"/>
            <a:pathLst>
              <a:path w="6804891" h="6804891">
                <a:moveTo>
                  <a:pt x="0" y="0"/>
                </a:moveTo>
                <a:lnTo>
                  <a:pt x="6804892" y="0"/>
                </a:lnTo>
                <a:lnTo>
                  <a:pt x="6804892" y="6804891"/>
                </a:lnTo>
                <a:lnTo>
                  <a:pt x="0" y="6804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74972" y="3415845"/>
            <a:ext cx="10893696" cy="560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633" lvl="1" indent="-428816" algn="l">
              <a:lnSpc>
                <a:spcPts val="5561"/>
              </a:lnSpc>
              <a:buFont typeface="Arial"/>
              <a:buChar char="•"/>
            </a:pPr>
            <a:r>
              <a:rPr lang="en-US" sz="3972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Bitcoin: The first decentralized digital currency, known for its significant price volatility.</a:t>
            </a:r>
          </a:p>
          <a:p>
            <a:pPr marL="857633" lvl="1" indent="-428816" algn="l">
              <a:lnSpc>
                <a:spcPts val="5561"/>
              </a:lnSpc>
              <a:buFont typeface="Arial"/>
              <a:buChar char="•"/>
            </a:pPr>
            <a:r>
              <a:rPr lang="en-US" sz="3972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 Leverage machine learning to predict Bitcoin prices, assisting traders and researchers in making informed decisions.</a:t>
            </a:r>
          </a:p>
          <a:p>
            <a:pPr algn="l">
              <a:lnSpc>
                <a:spcPts val="5561"/>
              </a:lnSpc>
            </a:pPr>
            <a:endParaRPr lang="en-US" sz="3972" b="1">
              <a:solidFill>
                <a:srgbClr val="2A245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23893" y="1946536"/>
            <a:ext cx="131685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2A245E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65632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370647" y="1028700"/>
            <a:ext cx="11546706" cy="8229600"/>
            <a:chOff x="0" y="0"/>
            <a:chExt cx="3752683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2683" cy="2674622"/>
            </a:xfrm>
            <a:custGeom>
              <a:avLst/>
              <a:gdLst/>
              <a:ahLst/>
              <a:cxnLst/>
              <a:rect l="l" t="t" r="r" b="b"/>
              <a:pathLst>
                <a:path w="3752683" h="2674622">
                  <a:moveTo>
                    <a:pt x="33524" y="0"/>
                  </a:moveTo>
                  <a:lnTo>
                    <a:pt x="3719158" y="0"/>
                  </a:lnTo>
                  <a:cubicBezTo>
                    <a:pt x="3728050" y="0"/>
                    <a:pt x="3736577" y="3532"/>
                    <a:pt x="3742863" y="9819"/>
                  </a:cubicBezTo>
                  <a:cubicBezTo>
                    <a:pt x="3749151" y="16106"/>
                    <a:pt x="3752683" y="24633"/>
                    <a:pt x="3752683" y="33524"/>
                  </a:cubicBezTo>
                  <a:lnTo>
                    <a:pt x="3752683" y="2641098"/>
                  </a:lnTo>
                  <a:cubicBezTo>
                    <a:pt x="3752683" y="2659613"/>
                    <a:pt x="3737673" y="2674622"/>
                    <a:pt x="3719158" y="2674622"/>
                  </a:cubicBezTo>
                  <a:lnTo>
                    <a:pt x="33524" y="2674622"/>
                  </a:lnTo>
                  <a:cubicBezTo>
                    <a:pt x="15009" y="2674622"/>
                    <a:pt x="0" y="2659613"/>
                    <a:pt x="0" y="2641098"/>
                  </a:cubicBezTo>
                  <a:lnTo>
                    <a:pt x="0" y="33524"/>
                  </a:lnTo>
                  <a:cubicBezTo>
                    <a:pt x="0" y="24633"/>
                    <a:pt x="3532" y="16106"/>
                    <a:pt x="9819" y="9819"/>
                  </a:cubicBezTo>
                  <a:cubicBezTo>
                    <a:pt x="16106" y="3532"/>
                    <a:pt x="24633" y="0"/>
                    <a:pt x="335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752683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88664" y="3558456"/>
            <a:ext cx="9305823" cy="4135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2599" lvl="1" indent="-361300" algn="l">
              <a:lnSpc>
                <a:spcPts val="4685"/>
              </a:lnSpc>
              <a:buFont typeface="Arial"/>
              <a:buChar char="•"/>
            </a:pPr>
            <a:r>
              <a:rPr lang="en-US" sz="3346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Historical Price Data: Includes open, high, low, close prices, volume, and timestamps.</a:t>
            </a:r>
          </a:p>
          <a:p>
            <a:pPr marL="722599" lvl="1" indent="-361300" algn="l">
              <a:lnSpc>
                <a:spcPts val="4685"/>
              </a:lnSpc>
              <a:buFont typeface="Arial"/>
              <a:buChar char="•"/>
            </a:pPr>
            <a:r>
              <a:rPr lang="en-US" sz="3346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Data Sources: APIs from CoinGecko, CoinMarketCap, or exchanges like Binance</a:t>
            </a:r>
            <a:r>
              <a:rPr lang="en-US" sz="3346">
                <a:solidFill>
                  <a:srgbClr val="2A245E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4685"/>
              </a:lnSpc>
            </a:pPr>
            <a:r>
              <a:rPr lang="en-US" sz="3346">
                <a:solidFill>
                  <a:srgbClr val="2A245E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sp>
        <p:nvSpPr>
          <p:cNvPr id="9" name="Freeform 9"/>
          <p:cNvSpPr/>
          <p:nvPr/>
        </p:nvSpPr>
        <p:spPr>
          <a:xfrm rot="-10800000">
            <a:off x="191542" y="114300"/>
            <a:ext cx="3776266" cy="6005990"/>
          </a:xfrm>
          <a:custGeom>
            <a:avLst/>
            <a:gdLst/>
            <a:ahLst/>
            <a:cxnLst/>
            <a:rect l="l" t="t" r="r" b="b"/>
            <a:pathLst>
              <a:path w="3776266" h="6005990">
                <a:moveTo>
                  <a:pt x="0" y="0"/>
                </a:moveTo>
                <a:lnTo>
                  <a:pt x="3776266" y="0"/>
                </a:lnTo>
                <a:lnTo>
                  <a:pt x="3776266" y="6005990"/>
                </a:lnTo>
                <a:lnTo>
                  <a:pt x="0" y="6005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0192" y="4101057"/>
            <a:ext cx="3776266" cy="6005990"/>
          </a:xfrm>
          <a:custGeom>
            <a:avLst/>
            <a:gdLst/>
            <a:ahLst/>
            <a:cxnLst/>
            <a:rect l="l" t="t" r="r" b="b"/>
            <a:pathLst>
              <a:path w="3776266" h="6005990">
                <a:moveTo>
                  <a:pt x="0" y="0"/>
                </a:moveTo>
                <a:lnTo>
                  <a:pt x="3776266" y="0"/>
                </a:lnTo>
                <a:lnTo>
                  <a:pt x="3776266" y="6005991"/>
                </a:lnTo>
                <a:lnTo>
                  <a:pt x="0" y="600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39258" y="2133181"/>
            <a:ext cx="1000948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45E"/>
                </a:solidFill>
                <a:latin typeface="Fredoka"/>
                <a:ea typeface="Fredoka"/>
                <a:cs typeface="Fredoka"/>
                <a:sym typeface="Fredoka"/>
              </a:rPr>
              <a:t>DATA COLLECTION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67808" y="8084031"/>
            <a:ext cx="1000948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data source: google,CoinGecko API.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2226" y="6317414"/>
            <a:ext cx="4709602" cy="46716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4381735" y="-552404"/>
            <a:ext cx="4633582" cy="41829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49053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9175" y="1028571"/>
            <a:ext cx="12049493" cy="8229600"/>
            <a:chOff x="0" y="0"/>
            <a:chExt cx="3916088" cy="26746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16088" cy="2674622"/>
            </a:xfrm>
            <a:custGeom>
              <a:avLst/>
              <a:gdLst/>
              <a:ahLst/>
              <a:cxnLst/>
              <a:rect l="l" t="t" r="r" b="b"/>
              <a:pathLst>
                <a:path w="3916088" h="2674622">
                  <a:moveTo>
                    <a:pt x="32126" y="0"/>
                  </a:moveTo>
                  <a:lnTo>
                    <a:pt x="3883963" y="0"/>
                  </a:lnTo>
                  <a:cubicBezTo>
                    <a:pt x="3901705" y="0"/>
                    <a:pt x="3916088" y="14383"/>
                    <a:pt x="3916088" y="32126"/>
                  </a:cubicBezTo>
                  <a:lnTo>
                    <a:pt x="3916088" y="2642497"/>
                  </a:lnTo>
                  <a:cubicBezTo>
                    <a:pt x="3916088" y="2651017"/>
                    <a:pt x="3912704" y="2659188"/>
                    <a:pt x="3906679" y="2665213"/>
                  </a:cubicBezTo>
                  <a:cubicBezTo>
                    <a:pt x="3900655" y="2671238"/>
                    <a:pt x="3892483" y="2674622"/>
                    <a:pt x="3883963" y="2674622"/>
                  </a:cubicBezTo>
                  <a:lnTo>
                    <a:pt x="32126" y="2674622"/>
                  </a:lnTo>
                  <a:cubicBezTo>
                    <a:pt x="14383" y="2674622"/>
                    <a:pt x="0" y="2660239"/>
                    <a:pt x="0" y="2642497"/>
                  </a:cubicBezTo>
                  <a:lnTo>
                    <a:pt x="0" y="32126"/>
                  </a:lnTo>
                  <a:cubicBezTo>
                    <a:pt x="0" y="23605"/>
                    <a:pt x="3385" y="15434"/>
                    <a:pt x="9409" y="9409"/>
                  </a:cubicBezTo>
                  <a:cubicBezTo>
                    <a:pt x="15434" y="3385"/>
                    <a:pt x="23605" y="0"/>
                    <a:pt x="32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916088" cy="2722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11534" y="1230343"/>
            <a:ext cx="9158881" cy="2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5"/>
              </a:lnSpc>
            </a:pPr>
            <a:r>
              <a:rPr lang="en-US" sz="6989">
                <a:solidFill>
                  <a:srgbClr val="2A245E"/>
                </a:solidFill>
                <a:latin typeface="Fredoka"/>
                <a:ea typeface="Fredoka"/>
                <a:cs typeface="Fredoka"/>
                <a:sym typeface="Fredoka"/>
              </a:rPr>
              <a:t> DATA PREPROCESSING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12039"/>
            <a:ext cx="11656499" cy="451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834" lvl="1" indent="-347917" algn="l">
              <a:lnSpc>
                <a:spcPts val="4512"/>
              </a:lnSpc>
              <a:buFont typeface="Arial"/>
              <a:buChar char="•"/>
            </a:pPr>
            <a:r>
              <a:rPr lang="en-US" sz="3222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Data Cleaning: Handle missing values, outliers, and duplicates.</a:t>
            </a:r>
          </a:p>
          <a:p>
            <a:pPr marL="695834" lvl="1" indent="-347917" algn="l">
              <a:lnSpc>
                <a:spcPts val="4512"/>
              </a:lnSpc>
              <a:buFont typeface="Arial"/>
              <a:buChar char="•"/>
            </a:pPr>
            <a:r>
              <a:rPr lang="en-US" sz="3222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 Engineering: Create new features like moving averages, RSI (Relative Strength Index), MACD (Moving Average Convergence Divergence), etc.</a:t>
            </a:r>
          </a:p>
          <a:p>
            <a:pPr marL="695834" lvl="1" indent="-347917" algn="l">
              <a:lnSpc>
                <a:spcPts val="4512"/>
              </a:lnSpc>
              <a:buFont typeface="Arial"/>
              <a:buChar char="•"/>
            </a:pPr>
            <a:r>
              <a:rPr lang="en-US" sz="3222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Normalization/Scaling: Normalize or scale the data to ensure all features contribute equally to the model.</a:t>
            </a:r>
          </a:p>
          <a:p>
            <a:pPr algn="l">
              <a:lnSpc>
                <a:spcPts val="4512"/>
              </a:lnSpc>
            </a:pPr>
            <a:endParaRPr lang="en-US" sz="3222" b="1">
              <a:solidFill>
                <a:srgbClr val="2A245E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95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09807" y="-309859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6" y="0"/>
                </a:lnTo>
                <a:lnTo>
                  <a:pt x="7868386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916425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8668" y="-309601"/>
            <a:ext cx="7868385" cy="10906460"/>
          </a:xfrm>
          <a:custGeom>
            <a:avLst/>
            <a:gdLst/>
            <a:ahLst/>
            <a:cxnLst/>
            <a:rect l="l" t="t" r="r" b="b"/>
            <a:pathLst>
              <a:path w="7868385" h="10906460">
                <a:moveTo>
                  <a:pt x="0" y="0"/>
                </a:moveTo>
                <a:lnTo>
                  <a:pt x="7868385" y="0"/>
                </a:lnTo>
                <a:lnTo>
                  <a:pt x="7868385" y="10906460"/>
                </a:lnTo>
                <a:lnTo>
                  <a:pt x="0" y="10906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5125" r="-101160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17767" y="554821"/>
            <a:ext cx="16241533" cy="9177099"/>
            <a:chOff x="0" y="0"/>
            <a:chExt cx="5278503" cy="29825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8503" cy="2982560"/>
            </a:xfrm>
            <a:custGeom>
              <a:avLst/>
              <a:gdLst/>
              <a:ahLst/>
              <a:cxnLst/>
              <a:rect l="l" t="t" r="r" b="b"/>
              <a:pathLst>
                <a:path w="5278503" h="2982560">
                  <a:moveTo>
                    <a:pt x="23834" y="0"/>
                  </a:moveTo>
                  <a:lnTo>
                    <a:pt x="5254669" y="0"/>
                  </a:lnTo>
                  <a:cubicBezTo>
                    <a:pt x="5267832" y="0"/>
                    <a:pt x="5278503" y="10671"/>
                    <a:pt x="5278503" y="23834"/>
                  </a:cubicBezTo>
                  <a:lnTo>
                    <a:pt x="5278503" y="2958726"/>
                  </a:lnTo>
                  <a:cubicBezTo>
                    <a:pt x="5278503" y="2971889"/>
                    <a:pt x="5267832" y="2982560"/>
                    <a:pt x="5254669" y="2982560"/>
                  </a:cubicBezTo>
                  <a:lnTo>
                    <a:pt x="23834" y="2982560"/>
                  </a:lnTo>
                  <a:cubicBezTo>
                    <a:pt x="10671" y="2982560"/>
                    <a:pt x="0" y="2971889"/>
                    <a:pt x="0" y="2958726"/>
                  </a:cubicBezTo>
                  <a:lnTo>
                    <a:pt x="0" y="23834"/>
                  </a:lnTo>
                  <a:cubicBezTo>
                    <a:pt x="0" y="10671"/>
                    <a:pt x="10671" y="0"/>
                    <a:pt x="2383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278503" cy="3030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57302" y="2942876"/>
            <a:ext cx="15173395" cy="658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082" lvl="1" indent="-335041" algn="ctr">
              <a:lnSpc>
                <a:spcPts val="4345"/>
              </a:lnSpc>
              <a:buFont typeface="Arial"/>
              <a:buChar char="•"/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Linear Regression: A simple model that assumes a linear relationship between the input features and the Bitcoin price.</a:t>
            </a:r>
          </a:p>
          <a:p>
            <a:pPr marL="670082" lvl="1" indent="-335041" algn="ctr">
              <a:lnSpc>
                <a:spcPts val="4345"/>
              </a:lnSpc>
              <a:buFont typeface="Arial"/>
              <a:buChar char="•"/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Support Vector Machines (SVM): Useful for regression tasks where the relationship is not strictly linear.</a:t>
            </a:r>
          </a:p>
          <a:p>
            <a:pPr marL="670082" lvl="1" indent="-335041" algn="ctr">
              <a:lnSpc>
                <a:spcPts val="4345"/>
              </a:lnSpc>
              <a:buFont typeface="Arial"/>
              <a:buChar char="•"/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Forest: An ensemble method that builds multiple decision trees and averages the results.</a:t>
            </a:r>
          </a:p>
          <a:p>
            <a:pPr marL="670082" lvl="1" indent="-335041" algn="ctr">
              <a:lnSpc>
                <a:spcPts val="4345"/>
              </a:lnSpc>
              <a:buFont typeface="Arial"/>
              <a:buChar char="•"/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Long Short-Term Memory (LSTM): A type of recurrent neural network (RNN) well-suited for time series prediction. It can capture temporal dependencies and is often used for predicting stock prices and cryptocurrencies.</a:t>
            </a:r>
          </a:p>
          <a:p>
            <a:pPr marL="670082" lvl="1" indent="-335041" algn="ctr">
              <a:lnSpc>
                <a:spcPts val="4345"/>
              </a:lnSpc>
              <a:buFont typeface="Arial"/>
              <a:buChar char="•"/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ARIMA (AutoRegressive Integrated Moving Average): A classical time series forecasting method that can be used as a baseline model.</a:t>
            </a:r>
          </a:p>
          <a:p>
            <a:pPr algn="ctr">
              <a:lnSpc>
                <a:spcPts val="4345"/>
              </a:lnSpc>
            </a:pPr>
            <a:r>
              <a:rPr lang="en-US" sz="3103" b="1">
                <a:solidFill>
                  <a:srgbClr val="2A245E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8982" y="1459925"/>
            <a:ext cx="1366603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45E"/>
                </a:solidFill>
                <a:latin typeface="Fredoka"/>
                <a:ea typeface="Fredoka"/>
                <a:cs typeface="Fredoka"/>
                <a:sym typeface="Fredoka"/>
              </a:rPr>
              <a:t>MACHINE LEARNING 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8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146" y="1221073"/>
            <a:ext cx="6187670" cy="7992770"/>
            <a:chOff x="0" y="0"/>
            <a:chExt cx="1526232" cy="1971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232" cy="1971473"/>
            </a:xfrm>
            <a:custGeom>
              <a:avLst/>
              <a:gdLst/>
              <a:ahLst/>
              <a:cxnLst/>
              <a:rect l="l" t="t" r="r" b="b"/>
              <a:pathLst>
                <a:path w="1526232" h="1971473">
                  <a:moveTo>
                    <a:pt x="1251" y="0"/>
                  </a:moveTo>
                  <a:lnTo>
                    <a:pt x="1524981" y="0"/>
                  </a:lnTo>
                  <a:cubicBezTo>
                    <a:pt x="1525672" y="0"/>
                    <a:pt x="1526232" y="560"/>
                    <a:pt x="1526232" y="1251"/>
                  </a:cubicBezTo>
                  <a:lnTo>
                    <a:pt x="1526232" y="1970222"/>
                  </a:lnTo>
                  <a:cubicBezTo>
                    <a:pt x="1526232" y="1970913"/>
                    <a:pt x="1525672" y="1971473"/>
                    <a:pt x="1524981" y="1971473"/>
                  </a:cubicBezTo>
                  <a:lnTo>
                    <a:pt x="1251" y="1971473"/>
                  </a:lnTo>
                  <a:cubicBezTo>
                    <a:pt x="919" y="1971473"/>
                    <a:pt x="601" y="1971341"/>
                    <a:pt x="366" y="1971106"/>
                  </a:cubicBezTo>
                  <a:cubicBezTo>
                    <a:pt x="132" y="1970872"/>
                    <a:pt x="0" y="1970554"/>
                    <a:pt x="0" y="1970222"/>
                  </a:cubicBezTo>
                  <a:lnTo>
                    <a:pt x="0" y="1251"/>
                  </a:lnTo>
                  <a:cubicBezTo>
                    <a:pt x="0" y="560"/>
                    <a:pt x="560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26232" cy="2009573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4146" y="1221073"/>
            <a:ext cx="6379533" cy="7998905"/>
            <a:chOff x="0" y="0"/>
            <a:chExt cx="1573557" cy="19729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3557" cy="1972986"/>
            </a:xfrm>
            <a:custGeom>
              <a:avLst/>
              <a:gdLst/>
              <a:ahLst/>
              <a:cxnLst/>
              <a:rect l="l" t="t" r="r" b="b"/>
              <a:pathLst>
                <a:path w="1573557" h="1972986">
                  <a:moveTo>
                    <a:pt x="0" y="0"/>
                  </a:moveTo>
                  <a:lnTo>
                    <a:pt x="1573557" y="0"/>
                  </a:lnTo>
                  <a:lnTo>
                    <a:pt x="1573557" y="1972986"/>
                  </a:lnTo>
                  <a:lnTo>
                    <a:pt x="0" y="1972986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573557" cy="2049186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Machine learning models can identify and leverage complex patterns and correlations in historical data that might be missed by human analysts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62363" y="1527339"/>
            <a:ext cx="8760195" cy="3953711"/>
            <a:chOff x="0" y="0"/>
            <a:chExt cx="2160764" cy="9752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0764" cy="975211"/>
            </a:xfrm>
            <a:custGeom>
              <a:avLst/>
              <a:gdLst/>
              <a:ahLst/>
              <a:cxnLst/>
              <a:rect l="l" t="t" r="r" b="b"/>
              <a:pathLst>
                <a:path w="2160764" h="975211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974327"/>
                  </a:lnTo>
                  <a:cubicBezTo>
                    <a:pt x="2160764" y="974561"/>
                    <a:pt x="2160671" y="974786"/>
                    <a:pt x="2160505" y="974952"/>
                  </a:cubicBezTo>
                  <a:cubicBezTo>
                    <a:pt x="2160339" y="975117"/>
                    <a:pt x="2160114" y="975211"/>
                    <a:pt x="2159880" y="975211"/>
                  </a:cubicBezTo>
                  <a:lnTo>
                    <a:pt x="884" y="975211"/>
                  </a:lnTo>
                  <a:cubicBezTo>
                    <a:pt x="396" y="975211"/>
                    <a:pt x="0" y="974815"/>
                    <a:pt x="0" y="974327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60764" cy="1013311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44753" y="1527339"/>
            <a:ext cx="8977805" cy="3953711"/>
            <a:chOff x="0" y="0"/>
            <a:chExt cx="2214439" cy="9752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14439" cy="975211"/>
            </a:xfrm>
            <a:custGeom>
              <a:avLst/>
              <a:gdLst/>
              <a:ahLst/>
              <a:cxnLst/>
              <a:rect l="l" t="t" r="r" b="b"/>
              <a:pathLst>
                <a:path w="2214439" h="975211">
                  <a:moveTo>
                    <a:pt x="0" y="0"/>
                  </a:moveTo>
                  <a:lnTo>
                    <a:pt x="2214439" y="0"/>
                  </a:lnTo>
                  <a:lnTo>
                    <a:pt x="2214439" y="975211"/>
                  </a:lnTo>
                  <a:lnTo>
                    <a:pt x="0" y="975211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214439" cy="1051411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5459"/>
                </a:lnSpc>
                <a:spcBef>
                  <a:spcPct val="0"/>
                </a:spcBef>
              </a:pPr>
              <a:r>
                <a:rPr lang="en-US" sz="38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Machine learning models can process vast amounts of data quickly, making them more efficient than traditional statistical methods.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99105" y="5719753"/>
            <a:ext cx="8760195" cy="3538547"/>
            <a:chOff x="0" y="0"/>
            <a:chExt cx="2160764" cy="8728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0764" cy="872807"/>
            </a:xfrm>
            <a:custGeom>
              <a:avLst/>
              <a:gdLst/>
              <a:ahLst/>
              <a:cxnLst/>
              <a:rect l="l" t="t" r="r" b="b"/>
              <a:pathLst>
                <a:path w="2160764" h="872807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871924"/>
                  </a:lnTo>
                  <a:cubicBezTo>
                    <a:pt x="2160764" y="872412"/>
                    <a:pt x="2160368" y="872807"/>
                    <a:pt x="2159880" y="872807"/>
                  </a:cubicBezTo>
                  <a:lnTo>
                    <a:pt x="884" y="872807"/>
                  </a:lnTo>
                  <a:cubicBezTo>
                    <a:pt x="649" y="872807"/>
                    <a:pt x="425" y="872714"/>
                    <a:pt x="259" y="872549"/>
                  </a:cubicBezTo>
                  <a:cubicBezTo>
                    <a:pt x="93" y="872383"/>
                    <a:pt x="0" y="872158"/>
                    <a:pt x="0" y="871924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60764" cy="910907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35847" y="5654851"/>
            <a:ext cx="8823453" cy="3558992"/>
            <a:chOff x="0" y="0"/>
            <a:chExt cx="2176367" cy="8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6367" cy="877850"/>
            </a:xfrm>
            <a:custGeom>
              <a:avLst/>
              <a:gdLst/>
              <a:ahLst/>
              <a:cxnLst/>
              <a:rect l="l" t="t" r="r" b="b"/>
              <a:pathLst>
                <a:path w="2176367" h="877850">
                  <a:moveTo>
                    <a:pt x="0" y="0"/>
                  </a:moveTo>
                  <a:lnTo>
                    <a:pt x="2176367" y="0"/>
                  </a:lnTo>
                  <a:lnTo>
                    <a:pt x="2176367" y="877850"/>
                  </a:lnTo>
                  <a:lnTo>
                    <a:pt x="0" y="8778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2176367" cy="944525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Machine learning models can adapt to new data and changing market dynamics, improving their accuracy over time.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051" y="8261595"/>
            <a:ext cx="2491433" cy="2471563"/>
          </a:xfrm>
          <a:prstGeom prst="rect">
            <a:avLst/>
          </a:prstGeom>
        </p:spPr>
      </p:pic>
      <p:sp>
        <p:nvSpPr>
          <p:cNvPr id="21" name="Freeform 21"/>
          <p:cNvSpPr/>
          <p:nvPr/>
        </p:nvSpPr>
        <p:spPr>
          <a:xfrm>
            <a:off x="16288534" y="8345469"/>
            <a:ext cx="1941531" cy="1941531"/>
          </a:xfrm>
          <a:custGeom>
            <a:avLst/>
            <a:gdLst/>
            <a:ahLst/>
            <a:cxnLst/>
            <a:rect l="l" t="t" r="r" b="b"/>
            <a:pathLst>
              <a:path w="1941531" h="1941531">
                <a:moveTo>
                  <a:pt x="0" y="0"/>
                </a:moveTo>
                <a:lnTo>
                  <a:pt x="1941532" y="0"/>
                </a:lnTo>
                <a:lnTo>
                  <a:pt x="1941532" y="1941531"/>
                </a:lnTo>
                <a:lnTo>
                  <a:pt x="0" y="1941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715127" y="-12507"/>
            <a:ext cx="1752919" cy="1278037"/>
          </a:xfrm>
          <a:custGeom>
            <a:avLst/>
            <a:gdLst/>
            <a:ahLst/>
            <a:cxnLst/>
            <a:rect l="l" t="t" r="r" b="b"/>
            <a:pathLst>
              <a:path w="1752919" h="1278037">
                <a:moveTo>
                  <a:pt x="0" y="0"/>
                </a:moveTo>
                <a:lnTo>
                  <a:pt x="1752919" y="0"/>
                </a:lnTo>
                <a:lnTo>
                  <a:pt x="1752919" y="1278037"/>
                </a:lnTo>
                <a:lnTo>
                  <a:pt x="0" y="1278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38530" y="1303630"/>
            <a:ext cx="6223285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PATTERN RECOGNITION: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10190" y="1786357"/>
            <a:ext cx="9005641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EFFICIENCY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53659" y="5757853"/>
            <a:ext cx="8823453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ADAPTABILITY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6843" y="-222951"/>
            <a:ext cx="14284523" cy="1488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2"/>
              </a:lnSpc>
            </a:pPr>
            <a:r>
              <a:rPr lang="en-US" sz="7773" b="1">
                <a:solidFill>
                  <a:srgbClr val="2A24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Advantages by using M.L for B.P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8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146" y="1265530"/>
            <a:ext cx="6187670" cy="7992770"/>
            <a:chOff x="0" y="0"/>
            <a:chExt cx="1526232" cy="1971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232" cy="1971473"/>
            </a:xfrm>
            <a:custGeom>
              <a:avLst/>
              <a:gdLst/>
              <a:ahLst/>
              <a:cxnLst/>
              <a:rect l="l" t="t" r="r" b="b"/>
              <a:pathLst>
                <a:path w="1526232" h="1971473">
                  <a:moveTo>
                    <a:pt x="1251" y="0"/>
                  </a:moveTo>
                  <a:lnTo>
                    <a:pt x="1524981" y="0"/>
                  </a:lnTo>
                  <a:cubicBezTo>
                    <a:pt x="1525672" y="0"/>
                    <a:pt x="1526232" y="560"/>
                    <a:pt x="1526232" y="1251"/>
                  </a:cubicBezTo>
                  <a:lnTo>
                    <a:pt x="1526232" y="1970222"/>
                  </a:lnTo>
                  <a:cubicBezTo>
                    <a:pt x="1526232" y="1970913"/>
                    <a:pt x="1525672" y="1971473"/>
                    <a:pt x="1524981" y="1971473"/>
                  </a:cubicBezTo>
                  <a:lnTo>
                    <a:pt x="1251" y="1971473"/>
                  </a:lnTo>
                  <a:cubicBezTo>
                    <a:pt x="919" y="1971473"/>
                    <a:pt x="601" y="1971341"/>
                    <a:pt x="366" y="1971106"/>
                  </a:cubicBezTo>
                  <a:cubicBezTo>
                    <a:pt x="132" y="1970872"/>
                    <a:pt x="0" y="1970554"/>
                    <a:pt x="0" y="1970222"/>
                  </a:cubicBezTo>
                  <a:lnTo>
                    <a:pt x="0" y="1251"/>
                  </a:lnTo>
                  <a:cubicBezTo>
                    <a:pt x="0" y="560"/>
                    <a:pt x="560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26232" cy="2009573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4146" y="1265530"/>
            <a:ext cx="6223285" cy="7997863"/>
            <a:chOff x="0" y="0"/>
            <a:chExt cx="1535017" cy="1972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5017" cy="1972729"/>
            </a:xfrm>
            <a:custGeom>
              <a:avLst/>
              <a:gdLst/>
              <a:ahLst/>
              <a:cxnLst/>
              <a:rect l="l" t="t" r="r" b="b"/>
              <a:pathLst>
                <a:path w="1535017" h="1972729">
                  <a:moveTo>
                    <a:pt x="0" y="0"/>
                  </a:moveTo>
                  <a:lnTo>
                    <a:pt x="1535017" y="0"/>
                  </a:lnTo>
                  <a:lnTo>
                    <a:pt x="1535017" y="1972729"/>
                  </a:lnTo>
                  <a:lnTo>
                    <a:pt x="0" y="1972729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535017" cy="2058454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6159"/>
                </a:lnSpc>
                <a:spcBef>
                  <a:spcPct val="0"/>
                </a:spcBef>
              </a:pPr>
              <a:r>
                <a:rPr lang="en-US" sz="43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Machine learning models heavily depend on the quality and quantity of data. Poor-quality data can lead to inaccurate predictions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99105" y="1265530"/>
            <a:ext cx="8760195" cy="3538547"/>
            <a:chOff x="0" y="0"/>
            <a:chExt cx="2160764" cy="8728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0764" cy="872807"/>
            </a:xfrm>
            <a:custGeom>
              <a:avLst/>
              <a:gdLst/>
              <a:ahLst/>
              <a:cxnLst/>
              <a:rect l="l" t="t" r="r" b="b"/>
              <a:pathLst>
                <a:path w="2160764" h="872807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871924"/>
                  </a:lnTo>
                  <a:cubicBezTo>
                    <a:pt x="2160764" y="872412"/>
                    <a:pt x="2160368" y="872807"/>
                    <a:pt x="2159880" y="872807"/>
                  </a:cubicBezTo>
                  <a:lnTo>
                    <a:pt x="884" y="872807"/>
                  </a:lnTo>
                  <a:cubicBezTo>
                    <a:pt x="649" y="872807"/>
                    <a:pt x="425" y="872714"/>
                    <a:pt x="259" y="872549"/>
                  </a:cubicBezTo>
                  <a:cubicBezTo>
                    <a:pt x="93" y="872383"/>
                    <a:pt x="0" y="872158"/>
                    <a:pt x="0" y="871924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60764" cy="910907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67476" y="1265530"/>
            <a:ext cx="8823453" cy="3538547"/>
            <a:chOff x="0" y="0"/>
            <a:chExt cx="2176367" cy="8728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6367" cy="872807"/>
            </a:xfrm>
            <a:custGeom>
              <a:avLst/>
              <a:gdLst/>
              <a:ahLst/>
              <a:cxnLst/>
              <a:rect l="l" t="t" r="r" b="b"/>
              <a:pathLst>
                <a:path w="2176367" h="872807">
                  <a:moveTo>
                    <a:pt x="0" y="0"/>
                  </a:moveTo>
                  <a:lnTo>
                    <a:pt x="2176367" y="0"/>
                  </a:lnTo>
                  <a:lnTo>
                    <a:pt x="2176367" y="872807"/>
                  </a:lnTo>
                  <a:lnTo>
                    <a:pt x="0" y="872807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6367" cy="939482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461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Machine learning models, especially deep learning models, can be complex and difficult to interpret, making it hard to understand the decision-making process.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99105" y="5719753"/>
            <a:ext cx="8760195" cy="3538547"/>
            <a:chOff x="0" y="0"/>
            <a:chExt cx="2160764" cy="8728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0764" cy="872807"/>
            </a:xfrm>
            <a:custGeom>
              <a:avLst/>
              <a:gdLst/>
              <a:ahLst/>
              <a:cxnLst/>
              <a:rect l="l" t="t" r="r" b="b"/>
              <a:pathLst>
                <a:path w="2160764" h="872807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871924"/>
                  </a:lnTo>
                  <a:cubicBezTo>
                    <a:pt x="2160764" y="872412"/>
                    <a:pt x="2160368" y="872807"/>
                    <a:pt x="2159880" y="872807"/>
                  </a:cubicBezTo>
                  <a:lnTo>
                    <a:pt x="884" y="872807"/>
                  </a:lnTo>
                  <a:cubicBezTo>
                    <a:pt x="649" y="872807"/>
                    <a:pt x="425" y="872714"/>
                    <a:pt x="259" y="872549"/>
                  </a:cubicBezTo>
                  <a:cubicBezTo>
                    <a:pt x="93" y="872383"/>
                    <a:pt x="0" y="872158"/>
                    <a:pt x="0" y="871924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60764" cy="910907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67476" y="5719753"/>
            <a:ext cx="8823453" cy="3558992"/>
            <a:chOff x="0" y="0"/>
            <a:chExt cx="2176367" cy="8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6367" cy="877850"/>
            </a:xfrm>
            <a:custGeom>
              <a:avLst/>
              <a:gdLst/>
              <a:ahLst/>
              <a:cxnLst/>
              <a:rect l="l" t="t" r="r" b="b"/>
              <a:pathLst>
                <a:path w="2176367" h="877850">
                  <a:moveTo>
                    <a:pt x="0" y="0"/>
                  </a:moveTo>
                  <a:lnTo>
                    <a:pt x="2176367" y="0"/>
                  </a:lnTo>
                  <a:lnTo>
                    <a:pt x="2176367" y="877850"/>
                  </a:lnTo>
                  <a:lnTo>
                    <a:pt x="0" y="8778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176367" cy="925475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Bitcoin's price is highly volatile and influenced by factors that are difficult to quantify, such as market sentiment, regulatory changes, and macroeconomic events.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 rot="-2700000">
            <a:off x="60674" y="8073890"/>
            <a:ext cx="1936051" cy="1936051"/>
          </a:xfrm>
          <a:custGeom>
            <a:avLst/>
            <a:gdLst/>
            <a:ahLst/>
            <a:cxnLst/>
            <a:rect l="l" t="t" r="r" b="b"/>
            <a:pathLst>
              <a:path w="1936051" h="1936051">
                <a:moveTo>
                  <a:pt x="0" y="0"/>
                </a:moveTo>
                <a:lnTo>
                  <a:pt x="1936052" y="0"/>
                </a:lnTo>
                <a:lnTo>
                  <a:pt x="1936052" y="1936051"/>
                </a:lnTo>
                <a:lnTo>
                  <a:pt x="0" y="19360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046539" y="3998931"/>
            <a:ext cx="2061148" cy="2057400"/>
          </a:xfrm>
          <a:custGeom>
            <a:avLst/>
            <a:gdLst/>
            <a:ahLst/>
            <a:cxnLst/>
            <a:rect l="l" t="t" r="r" b="b"/>
            <a:pathLst>
              <a:path w="2061148" h="2057400">
                <a:moveTo>
                  <a:pt x="0" y="0"/>
                </a:moveTo>
                <a:lnTo>
                  <a:pt x="2061147" y="0"/>
                </a:lnTo>
                <a:lnTo>
                  <a:pt x="206114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38530" y="1786357"/>
            <a:ext cx="6223285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DATA DEPENDENCY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253659" y="1544994"/>
            <a:ext cx="8823453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COMPLEXITY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53659" y="5853068"/>
            <a:ext cx="8823453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MARKET VOLATILITY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86511" y="-240626"/>
            <a:ext cx="7035007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2A24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Disadvantages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8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146" y="1265530"/>
            <a:ext cx="6187670" cy="7992770"/>
            <a:chOff x="0" y="0"/>
            <a:chExt cx="1526232" cy="1971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232" cy="1971473"/>
            </a:xfrm>
            <a:custGeom>
              <a:avLst/>
              <a:gdLst/>
              <a:ahLst/>
              <a:cxnLst/>
              <a:rect l="l" t="t" r="r" b="b"/>
              <a:pathLst>
                <a:path w="1526232" h="1971473">
                  <a:moveTo>
                    <a:pt x="1251" y="0"/>
                  </a:moveTo>
                  <a:lnTo>
                    <a:pt x="1524981" y="0"/>
                  </a:lnTo>
                  <a:cubicBezTo>
                    <a:pt x="1525672" y="0"/>
                    <a:pt x="1526232" y="560"/>
                    <a:pt x="1526232" y="1251"/>
                  </a:cubicBezTo>
                  <a:lnTo>
                    <a:pt x="1526232" y="1970222"/>
                  </a:lnTo>
                  <a:cubicBezTo>
                    <a:pt x="1526232" y="1970913"/>
                    <a:pt x="1525672" y="1971473"/>
                    <a:pt x="1524981" y="1971473"/>
                  </a:cubicBezTo>
                  <a:lnTo>
                    <a:pt x="1251" y="1971473"/>
                  </a:lnTo>
                  <a:cubicBezTo>
                    <a:pt x="919" y="1971473"/>
                    <a:pt x="601" y="1971341"/>
                    <a:pt x="366" y="1971106"/>
                  </a:cubicBezTo>
                  <a:cubicBezTo>
                    <a:pt x="132" y="1970872"/>
                    <a:pt x="0" y="1970554"/>
                    <a:pt x="0" y="1970222"/>
                  </a:cubicBezTo>
                  <a:lnTo>
                    <a:pt x="0" y="1251"/>
                  </a:lnTo>
                  <a:cubicBezTo>
                    <a:pt x="0" y="560"/>
                    <a:pt x="560" y="0"/>
                    <a:pt x="1251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26232" cy="2009573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4146" y="1247887"/>
            <a:ext cx="6223285" cy="7997863"/>
            <a:chOff x="0" y="0"/>
            <a:chExt cx="1535017" cy="1972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5017" cy="1972729"/>
            </a:xfrm>
            <a:custGeom>
              <a:avLst/>
              <a:gdLst/>
              <a:ahLst/>
              <a:cxnLst/>
              <a:rect l="l" t="t" r="r" b="b"/>
              <a:pathLst>
                <a:path w="1535017" h="1972729">
                  <a:moveTo>
                    <a:pt x="0" y="0"/>
                  </a:moveTo>
                  <a:lnTo>
                    <a:pt x="1535017" y="0"/>
                  </a:lnTo>
                  <a:lnTo>
                    <a:pt x="1535017" y="1972729"/>
                  </a:lnTo>
                  <a:lnTo>
                    <a:pt x="0" y="1972729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1535017" cy="2058454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Clean and preprocess the data meticulously, handle missing values, and use feature engineering to create more informative features.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499105" y="1265530"/>
            <a:ext cx="8760195" cy="3538547"/>
            <a:chOff x="0" y="0"/>
            <a:chExt cx="2160764" cy="87280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0764" cy="872807"/>
            </a:xfrm>
            <a:custGeom>
              <a:avLst/>
              <a:gdLst/>
              <a:ahLst/>
              <a:cxnLst/>
              <a:rect l="l" t="t" r="r" b="b"/>
              <a:pathLst>
                <a:path w="2160764" h="872807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871924"/>
                  </a:lnTo>
                  <a:cubicBezTo>
                    <a:pt x="2160764" y="872412"/>
                    <a:pt x="2160368" y="872807"/>
                    <a:pt x="2159880" y="872807"/>
                  </a:cubicBezTo>
                  <a:lnTo>
                    <a:pt x="884" y="872807"/>
                  </a:lnTo>
                  <a:cubicBezTo>
                    <a:pt x="649" y="872807"/>
                    <a:pt x="425" y="872714"/>
                    <a:pt x="259" y="872549"/>
                  </a:cubicBezTo>
                  <a:cubicBezTo>
                    <a:pt x="93" y="872383"/>
                    <a:pt x="0" y="872158"/>
                    <a:pt x="0" y="871924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60764" cy="910907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435847" y="1265530"/>
            <a:ext cx="8823453" cy="3558992"/>
            <a:chOff x="0" y="0"/>
            <a:chExt cx="2176367" cy="877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6367" cy="877850"/>
            </a:xfrm>
            <a:custGeom>
              <a:avLst/>
              <a:gdLst/>
              <a:ahLst/>
              <a:cxnLst/>
              <a:rect l="l" t="t" r="r" b="b"/>
              <a:pathLst>
                <a:path w="2176367" h="877850">
                  <a:moveTo>
                    <a:pt x="0" y="0"/>
                  </a:moveTo>
                  <a:lnTo>
                    <a:pt x="2176367" y="0"/>
                  </a:lnTo>
                  <a:lnTo>
                    <a:pt x="2176367" y="877850"/>
                  </a:lnTo>
                  <a:lnTo>
                    <a:pt x="0" y="8778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176367" cy="944525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 simpler models when possible and apply model explainability techniques (e.g., SHAP values, LIME) to interpret complex models.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99105" y="5719753"/>
            <a:ext cx="8760195" cy="3538547"/>
            <a:chOff x="0" y="0"/>
            <a:chExt cx="2160764" cy="8728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0764" cy="872807"/>
            </a:xfrm>
            <a:custGeom>
              <a:avLst/>
              <a:gdLst/>
              <a:ahLst/>
              <a:cxnLst/>
              <a:rect l="l" t="t" r="r" b="b"/>
              <a:pathLst>
                <a:path w="2160764" h="872807">
                  <a:moveTo>
                    <a:pt x="884" y="0"/>
                  </a:moveTo>
                  <a:lnTo>
                    <a:pt x="2159880" y="0"/>
                  </a:lnTo>
                  <a:cubicBezTo>
                    <a:pt x="2160114" y="0"/>
                    <a:pt x="2160339" y="93"/>
                    <a:pt x="2160505" y="259"/>
                  </a:cubicBezTo>
                  <a:cubicBezTo>
                    <a:pt x="2160671" y="425"/>
                    <a:pt x="2160764" y="649"/>
                    <a:pt x="2160764" y="884"/>
                  </a:cubicBezTo>
                  <a:lnTo>
                    <a:pt x="2160764" y="871924"/>
                  </a:lnTo>
                  <a:cubicBezTo>
                    <a:pt x="2160764" y="872412"/>
                    <a:pt x="2160368" y="872807"/>
                    <a:pt x="2159880" y="872807"/>
                  </a:cubicBezTo>
                  <a:lnTo>
                    <a:pt x="884" y="872807"/>
                  </a:lnTo>
                  <a:cubicBezTo>
                    <a:pt x="649" y="872807"/>
                    <a:pt x="425" y="872714"/>
                    <a:pt x="259" y="872549"/>
                  </a:cubicBezTo>
                  <a:cubicBezTo>
                    <a:pt x="93" y="872383"/>
                    <a:pt x="0" y="872158"/>
                    <a:pt x="0" y="871924"/>
                  </a:cubicBezTo>
                  <a:lnTo>
                    <a:pt x="0" y="884"/>
                  </a:lnTo>
                  <a:cubicBezTo>
                    <a:pt x="0" y="649"/>
                    <a:pt x="93" y="425"/>
                    <a:pt x="259" y="259"/>
                  </a:cubicBezTo>
                  <a:cubicBezTo>
                    <a:pt x="425" y="93"/>
                    <a:pt x="649" y="0"/>
                    <a:pt x="884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60764" cy="910907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67476" y="5622176"/>
            <a:ext cx="8823453" cy="3558992"/>
            <a:chOff x="0" y="0"/>
            <a:chExt cx="2176367" cy="8778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76367" cy="877850"/>
            </a:xfrm>
            <a:custGeom>
              <a:avLst/>
              <a:gdLst/>
              <a:ahLst/>
              <a:cxnLst/>
              <a:rect l="l" t="t" r="r" b="b"/>
              <a:pathLst>
                <a:path w="2176367" h="877850">
                  <a:moveTo>
                    <a:pt x="0" y="0"/>
                  </a:moveTo>
                  <a:lnTo>
                    <a:pt x="2176367" y="0"/>
                  </a:lnTo>
                  <a:lnTo>
                    <a:pt x="2176367" y="877850"/>
                  </a:lnTo>
                  <a:lnTo>
                    <a:pt x="0" y="877850"/>
                  </a:ln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76367" cy="935000"/>
            </a:xfrm>
            <a:prstGeom prst="rect">
              <a:avLst/>
            </a:prstGeom>
          </p:spPr>
          <p:txBody>
            <a:bodyPr lIns="54243" tIns="54243" rIns="54243" bIns="54243" rtlCol="0" anchor="ctr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A245E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Incorporate external data (e.g., news sentiment, macroeconomic indicators) into the model and use ensemble methods to combine predictions from different models to increase robustness.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6302937" y="0"/>
            <a:ext cx="1912727" cy="1717977"/>
          </a:xfrm>
          <a:custGeom>
            <a:avLst/>
            <a:gdLst/>
            <a:ahLst/>
            <a:cxnLst/>
            <a:rect l="l" t="t" r="r" b="b"/>
            <a:pathLst>
              <a:path w="1912727" h="1717977">
                <a:moveTo>
                  <a:pt x="0" y="0"/>
                </a:moveTo>
                <a:lnTo>
                  <a:pt x="1912726" y="0"/>
                </a:lnTo>
                <a:lnTo>
                  <a:pt x="1912726" y="1717977"/>
                </a:lnTo>
                <a:lnTo>
                  <a:pt x="0" y="171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0" y="8881898"/>
            <a:ext cx="1721934" cy="1622470"/>
          </a:xfrm>
          <a:custGeom>
            <a:avLst/>
            <a:gdLst/>
            <a:ahLst/>
            <a:cxnLst/>
            <a:rect l="l" t="t" r="r" b="b"/>
            <a:pathLst>
              <a:path w="1721934" h="1622470">
                <a:moveTo>
                  <a:pt x="0" y="0"/>
                </a:moveTo>
                <a:lnTo>
                  <a:pt x="1721934" y="0"/>
                </a:lnTo>
                <a:lnTo>
                  <a:pt x="1721934" y="1622469"/>
                </a:lnTo>
                <a:lnTo>
                  <a:pt x="0" y="1622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4720959" y="8368133"/>
            <a:ext cx="3494704" cy="1921463"/>
          </a:xfrm>
          <a:custGeom>
            <a:avLst/>
            <a:gdLst/>
            <a:ahLst/>
            <a:cxnLst/>
            <a:rect l="l" t="t" r="r" b="b"/>
            <a:pathLst>
              <a:path w="3494704" h="1921463">
                <a:moveTo>
                  <a:pt x="0" y="0"/>
                </a:moveTo>
                <a:lnTo>
                  <a:pt x="3494704" y="0"/>
                </a:lnTo>
                <a:lnTo>
                  <a:pt x="3494704" y="1921463"/>
                </a:lnTo>
                <a:lnTo>
                  <a:pt x="0" y="19214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040" b="-604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940155" y="4433087"/>
            <a:ext cx="2319145" cy="1189089"/>
          </a:xfrm>
          <a:custGeom>
            <a:avLst/>
            <a:gdLst/>
            <a:ahLst/>
            <a:cxnLst/>
            <a:rect l="l" t="t" r="r" b="b"/>
            <a:pathLst>
              <a:path w="2319145" h="1189089">
                <a:moveTo>
                  <a:pt x="0" y="0"/>
                </a:moveTo>
                <a:lnTo>
                  <a:pt x="2319145" y="0"/>
                </a:lnTo>
                <a:lnTo>
                  <a:pt x="2319145" y="1189089"/>
                </a:lnTo>
                <a:lnTo>
                  <a:pt x="0" y="11890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28700" y="1313155"/>
            <a:ext cx="6433115" cy="451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307" b="1" spc="198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DATA DEPENDENCY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253659" y="1303630"/>
            <a:ext cx="8823453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COMPLEXITY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53659" y="5757853"/>
            <a:ext cx="8823453" cy="4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4"/>
              </a:lnSpc>
            </a:pPr>
            <a:r>
              <a:rPr lang="en-US" sz="3200" b="1" spc="192">
                <a:solidFill>
                  <a:srgbClr val="2A245E"/>
                </a:solidFill>
                <a:latin typeface="Arvo Bold"/>
                <a:ea typeface="Arvo Bold"/>
                <a:cs typeface="Arvo Bold"/>
                <a:sym typeface="Arvo Bold"/>
              </a:rPr>
              <a:t>MARKET VOLATILITY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67870" y="-314325"/>
            <a:ext cx="11972285" cy="156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43"/>
              </a:lnSpc>
            </a:pPr>
            <a:r>
              <a:rPr lang="en-US" sz="8245" b="1">
                <a:solidFill>
                  <a:srgbClr val="2A245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Preventions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89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93" y="7563331"/>
            <a:ext cx="757675" cy="2723669"/>
          </a:xfrm>
          <a:custGeom>
            <a:avLst/>
            <a:gdLst/>
            <a:ahLst/>
            <a:cxnLst/>
            <a:rect l="l" t="t" r="r" b="b"/>
            <a:pathLst>
              <a:path w="757675" h="2723669">
                <a:moveTo>
                  <a:pt x="0" y="0"/>
                </a:moveTo>
                <a:lnTo>
                  <a:pt x="757676" y="0"/>
                </a:lnTo>
                <a:lnTo>
                  <a:pt x="757676" y="2723669"/>
                </a:lnTo>
                <a:lnTo>
                  <a:pt x="0" y="27236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97696" y="7945566"/>
            <a:ext cx="2424263" cy="2341434"/>
          </a:xfrm>
          <a:custGeom>
            <a:avLst/>
            <a:gdLst/>
            <a:ahLst/>
            <a:cxnLst/>
            <a:rect l="l" t="t" r="r" b="b"/>
            <a:pathLst>
              <a:path w="2424263" h="2341434">
                <a:moveTo>
                  <a:pt x="0" y="0"/>
                </a:moveTo>
                <a:lnTo>
                  <a:pt x="2424263" y="0"/>
                </a:lnTo>
                <a:lnTo>
                  <a:pt x="2424263" y="2341434"/>
                </a:lnTo>
                <a:lnTo>
                  <a:pt x="0" y="234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10" r="-921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Open Sauce Light</vt:lpstr>
      <vt:lpstr>Arial</vt:lpstr>
      <vt:lpstr>Canva Sans Bold</vt:lpstr>
      <vt:lpstr>Fredoka</vt:lpstr>
      <vt:lpstr>Arvo Bold</vt:lpstr>
      <vt:lpstr>Open Sauce Bold</vt:lpstr>
      <vt:lpstr>Times New Roman Bold</vt:lpstr>
      <vt:lpstr>Raleway</vt:lpstr>
      <vt:lpstr>Calibri</vt:lpstr>
      <vt:lpstr>Canva Sans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Simple Gradient Presentation</dc:title>
  <cp:lastModifiedBy>Ruthvik Patil</cp:lastModifiedBy>
  <cp:revision>1</cp:revision>
  <dcterms:created xsi:type="dcterms:W3CDTF">2006-08-16T00:00:00Z</dcterms:created>
  <dcterms:modified xsi:type="dcterms:W3CDTF">2024-09-22T04:14:59Z</dcterms:modified>
  <dc:identifier>DAGNVJLTYxo</dc:identifier>
</cp:coreProperties>
</file>